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3" r:id="rId3"/>
    <p:sldId id="258" r:id="rId4"/>
    <p:sldId id="257" r:id="rId5"/>
    <p:sldId id="259" r:id="rId6"/>
    <p:sldId id="266" r:id="rId7"/>
    <p:sldId id="267" r:id="rId8"/>
    <p:sldId id="268" r:id="rId9"/>
    <p:sldId id="263" r:id="rId10"/>
    <p:sldId id="262" r:id="rId11"/>
    <p:sldId id="273" r:id="rId12"/>
    <p:sldId id="271" r:id="rId13"/>
    <p:sldId id="274" r:id="rId14"/>
    <p:sldId id="279" r:id="rId15"/>
    <p:sldId id="275" r:id="rId16"/>
    <p:sldId id="284" r:id="rId17"/>
    <p:sldId id="285" r:id="rId18"/>
    <p:sldId id="278" r:id="rId19"/>
    <p:sldId id="272" r:id="rId20"/>
    <p:sldId id="304" r:id="rId21"/>
    <p:sldId id="305" r:id="rId22"/>
    <p:sldId id="306" r:id="rId23"/>
    <p:sldId id="307" r:id="rId24"/>
    <p:sldId id="308" r:id="rId25"/>
    <p:sldId id="309" r:id="rId26"/>
    <p:sldId id="283" r:id="rId27"/>
    <p:sldId id="297" r:id="rId28"/>
    <p:sldId id="298" r:id="rId29"/>
    <p:sldId id="299" r:id="rId30"/>
    <p:sldId id="300" r:id="rId31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18CCB6-707A-4319-B674-6B5B67BA144D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B502E3F-A698-4CE9-9D47-CFC465810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84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76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48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23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07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2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2E3F-A698-4CE9-9D47-CFC465810F6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2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6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97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19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6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7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2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7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3B00-C9A9-4B2D-8685-B497A7E55B22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56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18052" y="286909"/>
            <a:ext cx="7610857" cy="1496291"/>
          </a:xfrm>
        </p:spPr>
        <p:txBody>
          <a:bodyPr>
            <a:noAutofit/>
          </a:bodyPr>
          <a:lstStyle/>
          <a:p>
            <a:r>
              <a:rPr kumimoji="1" lang="ja-JP" altLang="en-US" sz="10000" dirty="0" smtClean="0"/>
              <a:t>朝の会</a:t>
            </a:r>
            <a:endParaRPr kumimoji="1" lang="ja-JP" altLang="en-US" sz="10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21382" y="5853870"/>
            <a:ext cx="6142274" cy="871263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4000" dirty="0" smtClean="0"/>
              <a:t>令和５年７月７日（金）</a:t>
            </a:r>
            <a:endParaRPr kumimoji="1" lang="ja-JP" altLang="en-US" sz="40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743481" y="1708062"/>
            <a:ext cx="9675183" cy="87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5400" dirty="0">
                <a:solidFill>
                  <a:srgbClr val="FF0000"/>
                </a:solidFill>
              </a:rPr>
              <a:t>＜夢や希望の実現のために＞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" y="2792186"/>
            <a:ext cx="5243183" cy="39329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57" y="2710521"/>
            <a:ext cx="4547999" cy="30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880" y="1950801"/>
            <a:ext cx="11868912" cy="39789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7200" b="1" dirty="0" smtClean="0">
                <a:solidFill>
                  <a:srgbClr val="0070C0"/>
                </a:solidFill>
              </a:rPr>
              <a:t>夢</a:t>
            </a:r>
            <a:r>
              <a:rPr lang="ja-JP" altLang="ja-JP" sz="7200" b="1" dirty="0" smtClean="0">
                <a:solidFill>
                  <a:srgbClr val="0070C0"/>
                </a:solidFill>
              </a:rPr>
              <a:t>に</a:t>
            </a:r>
            <a:r>
              <a:rPr lang="ja-JP" altLang="ja-JP" sz="7200" b="1" dirty="0">
                <a:solidFill>
                  <a:srgbClr val="0070C0"/>
                </a:solidFill>
              </a:rPr>
              <a:t>向かって</a:t>
            </a:r>
            <a:r>
              <a:rPr lang="ja-JP" altLang="ja-JP" sz="7200" dirty="0">
                <a:solidFill>
                  <a:srgbClr val="0070C0"/>
                </a:solidFill>
              </a:rPr>
              <a:t/>
            </a:r>
            <a:br>
              <a:rPr lang="ja-JP" altLang="ja-JP" sz="7200" dirty="0">
                <a:solidFill>
                  <a:srgbClr val="0070C0"/>
                </a:solidFill>
              </a:rPr>
            </a:br>
            <a:r>
              <a:rPr lang="ja-JP" altLang="ja-JP" sz="7200" b="1" dirty="0">
                <a:solidFill>
                  <a:srgbClr val="0070C0"/>
                </a:solidFill>
              </a:rPr>
              <a:t>一生懸命がんばる人は</a:t>
            </a:r>
            <a:r>
              <a:rPr lang="ja-JP" altLang="ja-JP" sz="7200" dirty="0">
                <a:solidFill>
                  <a:srgbClr val="0070C0"/>
                </a:solidFill>
              </a:rPr>
              <a:t/>
            </a:r>
            <a:br>
              <a:rPr lang="ja-JP" altLang="ja-JP" sz="7200" dirty="0">
                <a:solidFill>
                  <a:srgbClr val="0070C0"/>
                </a:solidFill>
              </a:rPr>
            </a:br>
            <a:r>
              <a:rPr lang="ja-JP" altLang="ja-JP" sz="7200" b="1" dirty="0">
                <a:solidFill>
                  <a:srgbClr val="0070C0"/>
                </a:solidFill>
              </a:rPr>
              <a:t>素直に</a:t>
            </a:r>
            <a:r>
              <a:rPr lang="ja-JP" altLang="ja-JP" sz="7200" b="1" dirty="0">
                <a:solidFill>
                  <a:srgbClr val="FF0000"/>
                </a:solidFill>
              </a:rPr>
              <a:t>かっこいい</a:t>
            </a:r>
            <a:r>
              <a:rPr lang="ja-JP" altLang="ja-JP" sz="7200" b="1" dirty="0">
                <a:solidFill>
                  <a:srgbClr val="0070C0"/>
                </a:solidFill>
              </a:rPr>
              <a:t>と思う</a:t>
            </a:r>
            <a:endParaRPr kumimoji="1" lang="ja-JP" alt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72234" y="45498"/>
            <a:ext cx="7610857" cy="1496291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私は誰でしょう？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290236" y="3132888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 smtClean="0">
                <a:solidFill>
                  <a:srgbClr val="FF0000"/>
                </a:solidFill>
              </a:rPr>
              <a:t>②</a:t>
            </a:r>
            <a:r>
              <a:rPr lang="ja-JP" altLang="en-US" sz="5400" dirty="0">
                <a:solidFill>
                  <a:srgbClr val="FF0000"/>
                </a:solidFill>
              </a:rPr>
              <a:t>　</a:t>
            </a:r>
            <a:r>
              <a:rPr lang="ja-JP" altLang="en-US" sz="5400" dirty="0" smtClean="0">
                <a:solidFill>
                  <a:srgbClr val="FF0000"/>
                </a:solidFill>
              </a:rPr>
              <a:t>３種目</a:t>
            </a:r>
            <a:r>
              <a:rPr lang="ja-JP" altLang="en-US" sz="5400" dirty="0">
                <a:solidFill>
                  <a:srgbClr val="FF0000"/>
                </a:solidFill>
              </a:rPr>
              <a:t>で日本記録保持者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290236" y="1747023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 smtClean="0">
                <a:solidFill>
                  <a:srgbClr val="FF0000"/>
                </a:solidFill>
              </a:rPr>
              <a:t>①　陸上の中長距離選手</a:t>
            </a:r>
            <a:r>
              <a:rPr lang="ja-JP" altLang="en-US" sz="5400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290236" y="4518754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③　</a:t>
            </a:r>
            <a:r>
              <a:rPr lang="ja-JP" altLang="en-US" sz="5400" dirty="0" smtClean="0">
                <a:solidFill>
                  <a:srgbClr val="FF0000"/>
                </a:solidFill>
              </a:rPr>
              <a:t>身長１５３ｃｍ　体重４１ｋｇ</a:t>
            </a:r>
            <a:r>
              <a:rPr lang="ja-JP" altLang="en-US" sz="5400" dirty="0">
                <a:solidFill>
                  <a:srgbClr val="FF0000"/>
                </a:solidFill>
              </a:rPr>
              <a:t>　　　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290238" y="5790995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 smtClean="0">
                <a:solidFill>
                  <a:srgbClr val="FF0000"/>
                </a:solidFill>
              </a:rPr>
              <a:t>④　女子アスリート</a:t>
            </a:r>
            <a:r>
              <a:rPr lang="ja-JP" altLang="en-US" sz="5400" dirty="0">
                <a:solidFill>
                  <a:srgbClr val="FF0000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8279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19508"/>
            <a:ext cx="6774977" cy="482398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219508"/>
            <a:ext cx="3934587" cy="4823980"/>
          </a:xfrm>
          <a:prstGeom prst="rect">
            <a:avLst/>
          </a:prstGeom>
        </p:spPr>
      </p:pic>
      <p:pic>
        <p:nvPicPr>
          <p:cNvPr id="8" name="図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62" y="219508"/>
            <a:ext cx="6008276" cy="56240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088" y="3742173"/>
            <a:ext cx="11868912" cy="327221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dirty="0"/>
              <a:t>  </a:t>
            </a:r>
            <a:r>
              <a:rPr kumimoji="1" lang="ja-JP" altLang="en-US" sz="6600" dirty="0">
                <a:solidFill>
                  <a:srgbClr val="FF0000"/>
                </a:solidFill>
              </a:rPr>
              <a:t>たなか　　　　のぞみ</a:t>
            </a:r>
            <a:r>
              <a:rPr kumimoji="1" lang="en-US" altLang="ja-JP" sz="13000" dirty="0">
                <a:solidFill>
                  <a:srgbClr val="FF0000"/>
                </a:solidFill>
              </a:rPr>
              <a:t/>
            </a:r>
            <a:br>
              <a:rPr kumimoji="1" lang="en-US" altLang="ja-JP" sz="13000" dirty="0">
                <a:solidFill>
                  <a:srgbClr val="FF0000"/>
                </a:solidFill>
              </a:rPr>
            </a:br>
            <a:r>
              <a:rPr kumimoji="1" lang="en-US" altLang="ja-JP" sz="13000" dirty="0">
                <a:solidFill>
                  <a:srgbClr val="FF0000"/>
                </a:solidFill>
              </a:rPr>
              <a:t> </a:t>
            </a:r>
            <a:r>
              <a:rPr kumimoji="1" lang="ja-JP" altLang="en-US" sz="13000" dirty="0">
                <a:solidFill>
                  <a:srgbClr val="FF0000"/>
                </a:solidFill>
              </a:rPr>
              <a:t>田中　希実選手</a:t>
            </a:r>
          </a:p>
        </p:txBody>
      </p:sp>
    </p:spTree>
    <p:extLst>
      <p:ext uri="{BB962C8B-B14F-4D97-AF65-F5344CB8AC3E}">
        <p14:creationId xmlns:p14="http://schemas.microsoft.com/office/powerpoint/2010/main" val="31525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0238" y="45498"/>
            <a:ext cx="9675182" cy="1496291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悔しさをバネに猛練習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46341" y="1567981"/>
            <a:ext cx="9675182" cy="3095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/>
              <a:t>高校時代のインターハイ</a:t>
            </a:r>
            <a:endParaRPr lang="en-US" altLang="ja-JP" dirty="0"/>
          </a:p>
          <a:p>
            <a:pPr algn="l"/>
            <a:r>
              <a:rPr lang="ja-JP" altLang="en-US" dirty="0"/>
              <a:t>１５００ｍ、３０００ｍで</a:t>
            </a:r>
            <a:endParaRPr lang="en-US" altLang="ja-JP" dirty="0"/>
          </a:p>
          <a:p>
            <a:pPr algn="l"/>
            <a:r>
              <a:rPr lang="ja-JP" altLang="en-US" dirty="0"/>
              <a:t>優勝を逃し</a:t>
            </a:r>
            <a:r>
              <a:rPr lang="ja-JP" altLang="en-US" dirty="0" smtClean="0"/>
              <a:t>２位</a:t>
            </a:r>
            <a:endParaRPr lang="en-US" altLang="ja-JP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35283" y="4915083"/>
            <a:ext cx="9675182" cy="1478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dirty="0">
                <a:solidFill>
                  <a:srgbClr val="FF0000"/>
                </a:solidFill>
              </a:rPr>
              <a:t>現在、１０００ｍ、１５００ｍ</a:t>
            </a:r>
            <a:r>
              <a:rPr lang="ja-JP" altLang="en-US" sz="4800" dirty="0" smtClean="0">
                <a:solidFill>
                  <a:srgbClr val="FF0000"/>
                </a:solidFill>
              </a:rPr>
              <a:t>、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pPr algn="l"/>
            <a:r>
              <a:rPr lang="ja-JP" altLang="en-US" sz="4800" dirty="0" smtClean="0">
                <a:solidFill>
                  <a:srgbClr val="FF0000"/>
                </a:solidFill>
              </a:rPr>
              <a:t>３０００ｍ</a:t>
            </a:r>
            <a:r>
              <a:rPr lang="ja-JP" altLang="en-US" sz="4800" dirty="0">
                <a:solidFill>
                  <a:srgbClr val="FF0000"/>
                </a:solidFill>
              </a:rPr>
              <a:t>の日本記録保持者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10" y="1292810"/>
            <a:ext cx="2904049" cy="43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1741" y="1094399"/>
            <a:ext cx="11097873" cy="149629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7200" dirty="0"/>
              <a:t>「ありがとうございました」</a:t>
            </a:r>
            <a:r>
              <a:rPr kumimoji="1" lang="en-US" altLang="ja-JP" sz="7200" dirty="0"/>
              <a:t/>
            </a:r>
            <a:br>
              <a:rPr kumimoji="1" lang="en-US" altLang="ja-JP" sz="7200" dirty="0"/>
            </a:br>
            <a:r>
              <a:rPr kumimoji="1" lang="ja-JP" altLang="en-US" sz="7200" dirty="0"/>
              <a:t>が世界中の話題に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00283" y="2448086"/>
            <a:ext cx="8098130" cy="3040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/>
              <a:t>東京オリンピック女子１５００ｍ</a:t>
            </a:r>
            <a:endParaRPr lang="en-US" altLang="ja-JP" sz="4400" dirty="0"/>
          </a:p>
          <a:p>
            <a:pPr algn="l"/>
            <a:r>
              <a:rPr lang="ja-JP" altLang="en-US" sz="4400" dirty="0"/>
              <a:t>決勝レース後に</a:t>
            </a:r>
            <a:r>
              <a:rPr lang="ja-JP" altLang="en-US" sz="4400" dirty="0">
                <a:solidFill>
                  <a:srgbClr val="FF0000"/>
                </a:solidFill>
              </a:rPr>
              <a:t>「ありがとうご</a:t>
            </a:r>
            <a:endParaRPr lang="en-US" altLang="ja-JP" sz="4400" dirty="0">
              <a:solidFill>
                <a:srgbClr val="FF0000"/>
              </a:solidFill>
            </a:endParaRPr>
          </a:p>
          <a:p>
            <a:pPr algn="l"/>
            <a:r>
              <a:rPr lang="ja-JP" altLang="en-US" sz="4400" dirty="0">
                <a:solidFill>
                  <a:srgbClr val="FF0000"/>
                </a:solidFill>
              </a:rPr>
              <a:t>ざいました」</a:t>
            </a:r>
            <a:r>
              <a:rPr lang="ja-JP" altLang="en-US" sz="4400" dirty="0"/>
              <a:t>と大きな声を上げ</a:t>
            </a:r>
            <a:endParaRPr lang="en-US" altLang="ja-JP" sz="4400" dirty="0"/>
          </a:p>
          <a:p>
            <a:pPr algn="l"/>
            <a:r>
              <a:rPr lang="ja-JP" altLang="en-US" sz="4400" dirty="0"/>
              <a:t>る田中選手が話題に</a:t>
            </a:r>
            <a:endParaRPr lang="en-US" altLang="ja-JP" sz="4400" dirty="0"/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31" y="1432560"/>
            <a:ext cx="3632569" cy="5163187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1301" y="5627179"/>
            <a:ext cx="8098130" cy="865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solidFill>
                  <a:srgbClr val="FF0000"/>
                </a:solidFill>
              </a:rPr>
              <a:t>走れるという感謝</a:t>
            </a:r>
            <a:r>
              <a:rPr lang="ja-JP" altLang="en-US" sz="4400" dirty="0"/>
              <a:t>が彼女のすべて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9155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19369" y="65493"/>
            <a:ext cx="9675182" cy="1496291"/>
          </a:xfrm>
        </p:spPr>
        <p:txBody>
          <a:bodyPr>
            <a:noAutofit/>
          </a:bodyPr>
          <a:lstStyle/>
          <a:p>
            <a:r>
              <a:rPr kumimoji="1" lang="ja-JP" altLang="en-US" sz="6600" dirty="0"/>
              <a:t>実は文学少女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6117" y="1660700"/>
            <a:ext cx="110358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3333"/>
                </a:solidFill>
                <a:latin typeface="Lucida Grande"/>
              </a:rPr>
              <a:t>　</a:t>
            </a:r>
            <a:r>
              <a:rPr lang="ja-JP" altLang="en-US" sz="4400" dirty="0">
                <a:solidFill>
                  <a:srgbClr val="FF0000"/>
                </a:solidFill>
                <a:latin typeface="Lucida Grande"/>
              </a:rPr>
              <a:t>田中選手が出会った本の世界</a:t>
            </a:r>
            <a:r>
              <a:rPr lang="ja-JP" altLang="en-US" sz="4400" dirty="0" smtClean="0">
                <a:solidFill>
                  <a:srgbClr val="FF0000"/>
                </a:solidFill>
                <a:latin typeface="Lucida Grande"/>
              </a:rPr>
              <a:t>。</a:t>
            </a:r>
            <a:endParaRPr lang="en-US" altLang="ja-JP" sz="4400" dirty="0" smtClean="0">
              <a:solidFill>
                <a:srgbClr val="FF0000"/>
              </a:solidFill>
              <a:latin typeface="Lucida Grande"/>
            </a:endParaRPr>
          </a:p>
          <a:p>
            <a:r>
              <a:rPr lang="ja-JP" altLang="en-US" sz="4400" dirty="0" smtClean="0">
                <a:solidFill>
                  <a:srgbClr val="333333"/>
                </a:solidFill>
                <a:latin typeface="Lucida Grande"/>
              </a:rPr>
              <a:t>　小学３年生のとき、</a:t>
            </a:r>
            <a:r>
              <a:rPr lang="ja-JP" altLang="en-US" sz="4400" dirty="0">
                <a:solidFill>
                  <a:srgbClr val="333333"/>
                </a:solidFill>
                <a:latin typeface="Lucida Grande"/>
              </a:rPr>
              <a:t>学校</a:t>
            </a:r>
            <a:r>
              <a:rPr lang="ja-JP" altLang="en-US" sz="4400" dirty="0" smtClean="0">
                <a:solidFill>
                  <a:srgbClr val="333333"/>
                </a:solidFill>
                <a:latin typeface="Lucida Grande"/>
              </a:rPr>
              <a:t>でお気に入り</a:t>
            </a:r>
            <a:r>
              <a:rPr lang="ja-JP" altLang="en-US" sz="4400" dirty="0">
                <a:solidFill>
                  <a:srgbClr val="333333"/>
                </a:solidFill>
                <a:latin typeface="Lucida Grande"/>
              </a:rPr>
              <a:t>の本を紹介することになった。</a:t>
            </a:r>
            <a:endParaRPr lang="en-US" altLang="ja-JP" sz="4400" dirty="0">
              <a:solidFill>
                <a:srgbClr val="333333"/>
              </a:solidFill>
              <a:latin typeface="Lucida Grande"/>
            </a:endParaRPr>
          </a:p>
          <a:p>
            <a:r>
              <a:rPr lang="ja-JP" altLang="en-US" sz="4400" dirty="0">
                <a:solidFill>
                  <a:srgbClr val="333333"/>
                </a:solidFill>
                <a:latin typeface="Lucida Grande"/>
              </a:rPr>
              <a:t>　「赤毛のアン」「大草原の小さな家」「アルプスの少女ハイジ」</a:t>
            </a:r>
            <a:r>
              <a:rPr lang="ja-JP" altLang="en-US" sz="4400" dirty="0" smtClean="0">
                <a:solidFill>
                  <a:srgbClr val="333333"/>
                </a:solidFill>
                <a:latin typeface="Lucida Grande"/>
              </a:rPr>
              <a:t>。好きな本の紹介をした。</a:t>
            </a:r>
            <a:endParaRPr lang="en-US" altLang="ja-JP" sz="4400" dirty="0">
              <a:solidFill>
                <a:srgbClr val="333333"/>
              </a:solidFill>
              <a:latin typeface="Lucida Grande"/>
            </a:endParaRPr>
          </a:p>
          <a:p>
            <a:r>
              <a:rPr lang="ja-JP" altLang="en-US" sz="4400" dirty="0">
                <a:solidFill>
                  <a:srgbClr val="333333"/>
                </a:solidFill>
                <a:latin typeface="Lucida Grande"/>
              </a:rPr>
              <a:t>　「そんな本を知ってるんだ」「すごいね」</a:t>
            </a:r>
            <a:r>
              <a:rPr lang="ja-JP" altLang="en-US" sz="4400" dirty="0" smtClean="0">
                <a:solidFill>
                  <a:srgbClr val="333333"/>
                </a:solidFill>
                <a:latin typeface="Lucida Grande"/>
              </a:rPr>
              <a:t>。</a:t>
            </a:r>
            <a:r>
              <a:rPr lang="ja-JP" altLang="en-US" sz="4400" dirty="0" smtClean="0">
                <a:solidFill>
                  <a:srgbClr val="FF0000"/>
                </a:solidFill>
                <a:latin typeface="Lucida Grande"/>
              </a:rPr>
              <a:t>クラスメート</a:t>
            </a:r>
            <a:r>
              <a:rPr lang="ja-JP" altLang="en-US" sz="4400" dirty="0">
                <a:solidFill>
                  <a:srgbClr val="FF0000"/>
                </a:solidFill>
                <a:latin typeface="Lucida Grande"/>
              </a:rPr>
              <a:t>の声</a:t>
            </a:r>
            <a:r>
              <a:rPr lang="ja-JP" altLang="en-US" sz="4400" dirty="0" smtClean="0">
                <a:solidFill>
                  <a:srgbClr val="FF0000"/>
                </a:solidFill>
                <a:latin typeface="Lucida Grande"/>
              </a:rPr>
              <a:t>にうれしく</a:t>
            </a:r>
            <a:r>
              <a:rPr lang="ja-JP" altLang="en-US" sz="4400" dirty="0">
                <a:solidFill>
                  <a:srgbClr val="FF0000"/>
                </a:solidFill>
                <a:latin typeface="Lucida Grande"/>
              </a:rPr>
              <a:t>なった。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7176" y="-400770"/>
            <a:ext cx="9675182" cy="1496291"/>
          </a:xfrm>
        </p:spPr>
        <p:txBody>
          <a:bodyPr>
            <a:noAutofit/>
          </a:bodyPr>
          <a:lstStyle/>
          <a:p>
            <a:r>
              <a:rPr kumimoji="1" lang="ja-JP" altLang="en-US" sz="6600" dirty="0"/>
              <a:t>実は文学少女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7E1C76-2408-FD2F-A61D-A94DA79089CA}"/>
              </a:ext>
            </a:extLst>
          </p:cNvPr>
          <p:cNvSpPr/>
          <p:nvPr/>
        </p:nvSpPr>
        <p:spPr>
          <a:xfrm>
            <a:off x="718677" y="1282521"/>
            <a:ext cx="11035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/>
              <a:t>　</a:t>
            </a:r>
            <a:r>
              <a:rPr lang="ja-JP" altLang="en-US" sz="6000" dirty="0" smtClean="0"/>
              <a:t>学校が終わると、</a:t>
            </a:r>
            <a:r>
              <a:rPr lang="ja-JP" altLang="en-US" sz="6000" dirty="0" smtClean="0">
                <a:solidFill>
                  <a:srgbClr val="FF0000"/>
                </a:solidFill>
              </a:rPr>
              <a:t>少し</a:t>
            </a:r>
            <a:r>
              <a:rPr lang="ja-JP" altLang="en-US" sz="6000" dirty="0">
                <a:solidFill>
                  <a:srgbClr val="FF0000"/>
                </a:solidFill>
              </a:rPr>
              <a:t>でも</a:t>
            </a:r>
            <a:r>
              <a:rPr lang="ja-JP" altLang="en-US" sz="6000" dirty="0" smtClean="0">
                <a:solidFill>
                  <a:srgbClr val="FF0000"/>
                </a:solidFill>
              </a:rPr>
              <a:t>早く家に帰って本を読みたい。</a:t>
            </a:r>
            <a:endParaRPr lang="en-US" altLang="ja-JP" sz="6000" dirty="0" smtClean="0">
              <a:solidFill>
                <a:srgbClr val="FF0000"/>
              </a:solidFill>
            </a:endParaRPr>
          </a:p>
          <a:p>
            <a:endParaRPr lang="en-US" altLang="ja-JP" sz="6000" dirty="0" smtClean="0">
              <a:solidFill>
                <a:srgbClr val="FF0000"/>
              </a:solidFill>
            </a:endParaRPr>
          </a:p>
          <a:p>
            <a:r>
              <a:rPr lang="ja-JP" altLang="en-US" sz="6000" dirty="0" smtClean="0">
                <a:solidFill>
                  <a:srgbClr val="FF0000"/>
                </a:solidFill>
              </a:rPr>
              <a:t>　</a:t>
            </a:r>
            <a:r>
              <a:rPr lang="ja-JP" altLang="en-US" sz="6000" dirty="0" smtClean="0"/>
              <a:t>家</a:t>
            </a:r>
            <a:r>
              <a:rPr lang="ja-JP" altLang="en-US" sz="6000" dirty="0"/>
              <a:t>は学校</a:t>
            </a:r>
            <a:r>
              <a:rPr lang="ja-JP" altLang="en-US" sz="6000" dirty="0" smtClean="0"/>
              <a:t>から２</a:t>
            </a:r>
            <a:r>
              <a:rPr lang="en-US" altLang="ja-JP" sz="6000" dirty="0" smtClean="0"/>
              <a:t>.</a:t>
            </a:r>
            <a:r>
              <a:rPr lang="ja-JP" altLang="en-US" sz="6000" dirty="0" smtClean="0"/>
              <a:t>５キロ。</a:t>
            </a:r>
            <a:endParaRPr lang="en-US" altLang="ja-JP" sz="6000" dirty="0" smtClean="0"/>
          </a:p>
          <a:p>
            <a:r>
              <a:rPr lang="ja-JP" altLang="en-US" sz="6000" dirty="0" smtClean="0">
                <a:solidFill>
                  <a:srgbClr val="FF0000"/>
                </a:solidFill>
              </a:rPr>
              <a:t>　毎日走って</a:t>
            </a:r>
            <a:r>
              <a:rPr lang="ja-JP" altLang="en-US" sz="6000" dirty="0">
                <a:solidFill>
                  <a:srgbClr val="FF0000"/>
                </a:solidFill>
              </a:rPr>
              <a:t>帰り、</a:t>
            </a:r>
            <a:r>
              <a:rPr lang="ja-JP" altLang="en-US" sz="6000" dirty="0" smtClean="0">
                <a:solidFill>
                  <a:srgbClr val="FF0000"/>
                </a:solidFill>
              </a:rPr>
              <a:t>自然と走る能力がついていた。</a:t>
            </a:r>
            <a:endParaRPr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7176" y="-107204"/>
            <a:ext cx="9675182" cy="1496291"/>
          </a:xfrm>
        </p:spPr>
        <p:txBody>
          <a:bodyPr>
            <a:noAutofit/>
          </a:bodyPr>
          <a:lstStyle/>
          <a:p>
            <a:r>
              <a:rPr kumimoji="1" lang="ja-JP" altLang="en-US" sz="6600" dirty="0"/>
              <a:t>１日に２０～３０分のメモ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46835" y="1712656"/>
            <a:ext cx="11035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中学から本格的に陸上を始めた</a:t>
            </a:r>
            <a:r>
              <a:rPr lang="ja-JP" altLang="en-US" sz="4800" dirty="0" smtClean="0"/>
              <a:t>。</a:t>
            </a:r>
            <a:endParaRPr lang="en-US" altLang="ja-JP" sz="4800" dirty="0" smtClean="0"/>
          </a:p>
          <a:p>
            <a:r>
              <a:rPr lang="ja-JP" altLang="en-US" sz="4800" dirty="0" smtClean="0"/>
              <a:t>毎日、</a:t>
            </a:r>
            <a:r>
              <a:rPr lang="ja-JP" altLang="en-US" sz="4800" dirty="0" smtClean="0">
                <a:solidFill>
                  <a:srgbClr val="FF0000"/>
                </a:solidFill>
              </a:rPr>
              <a:t>日記</a:t>
            </a:r>
            <a:r>
              <a:rPr lang="ja-JP" altLang="en-US" sz="4800" dirty="0">
                <a:solidFill>
                  <a:srgbClr val="FF0000"/>
                </a:solidFill>
              </a:rPr>
              <a:t>と陸上ノートを</a:t>
            </a:r>
            <a:r>
              <a:rPr lang="ja-JP" altLang="en-US" sz="4800" dirty="0" smtClean="0">
                <a:solidFill>
                  <a:srgbClr val="FF0000"/>
                </a:solidFill>
              </a:rPr>
              <a:t>書いていた。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endParaRPr lang="en-US" altLang="ja-JP" sz="4800" dirty="0">
              <a:solidFill>
                <a:srgbClr val="FF0000"/>
              </a:solidFill>
            </a:endParaRPr>
          </a:p>
          <a:p>
            <a:r>
              <a:rPr lang="ja-JP" altLang="en-US" sz="4800" dirty="0">
                <a:solidFill>
                  <a:srgbClr val="FF0000"/>
                </a:solidFill>
              </a:rPr>
              <a:t>　</a:t>
            </a:r>
            <a:r>
              <a:rPr lang="ja-JP" altLang="en-US" sz="4800" dirty="0"/>
              <a:t>どのように練習したらよい</a:t>
            </a:r>
            <a:r>
              <a:rPr lang="ja-JP" altLang="en-US" sz="4800" dirty="0" smtClean="0"/>
              <a:t>か</a:t>
            </a:r>
            <a:r>
              <a:rPr lang="ja-JP" altLang="en-US" sz="4800" dirty="0" smtClean="0">
                <a:solidFill>
                  <a:srgbClr val="FF0000"/>
                </a:solidFill>
              </a:rPr>
              <a:t>自分で考えられる</a:t>
            </a:r>
            <a:r>
              <a:rPr lang="ja-JP" altLang="en-US" sz="4800" dirty="0">
                <a:solidFill>
                  <a:srgbClr val="FF0000"/>
                </a:solidFill>
              </a:rPr>
              <a:t>ようになり、</a:t>
            </a:r>
            <a:r>
              <a:rPr lang="ja-JP" altLang="en-US" sz="4800" dirty="0"/>
              <a:t>効率よい練習ができるようになった</a:t>
            </a:r>
            <a:r>
              <a:rPr lang="ja-JP" altLang="en-US" sz="4800" dirty="0" smtClean="0"/>
              <a:t>。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083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7176" y="-107204"/>
            <a:ext cx="9675182" cy="1496291"/>
          </a:xfrm>
        </p:spPr>
        <p:txBody>
          <a:bodyPr>
            <a:noAutofit/>
          </a:bodyPr>
          <a:lstStyle/>
          <a:p>
            <a:r>
              <a:rPr kumimoji="1" lang="ja-JP" altLang="en-US" sz="6600" dirty="0"/>
              <a:t>田中希美さんの手記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0" y="1503074"/>
            <a:ext cx="2809640" cy="4976553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9C259D52-C127-572F-49B9-B80E78B380B4}"/>
              </a:ext>
            </a:extLst>
          </p:cNvPr>
          <p:cNvSpPr/>
          <p:nvPr/>
        </p:nvSpPr>
        <p:spPr>
          <a:xfrm>
            <a:off x="4098691" y="2186492"/>
            <a:ext cx="6468387" cy="3955228"/>
          </a:xfrm>
          <a:prstGeom prst="wedgeRectCallout">
            <a:avLst>
              <a:gd name="adj1" fmla="val -67383"/>
              <a:gd name="adj2" fmla="val -320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800" dirty="0">
                <a:solidFill>
                  <a:srgbClr val="FF0000"/>
                </a:solidFill>
              </a:rPr>
              <a:t>　平凡な１日を大切にし、納得いく練習を重ねていきたい</a:t>
            </a:r>
            <a:r>
              <a:rPr lang="ja-JP" altLang="en-US" sz="4800" dirty="0" smtClean="0">
                <a:solidFill>
                  <a:srgbClr val="FF0000"/>
                </a:solidFill>
              </a:rPr>
              <a:t>。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</a:rPr>
              <a:t>　素晴らしい</a:t>
            </a:r>
            <a:r>
              <a:rPr lang="ja-JP" altLang="en-US" sz="4800" dirty="0">
                <a:solidFill>
                  <a:srgbClr val="FF0000"/>
                </a:solidFill>
              </a:rPr>
              <a:t>結果が着いてくると信じて</a:t>
            </a:r>
            <a:r>
              <a:rPr lang="ja-JP" altLang="en-US" sz="2800" dirty="0">
                <a:solidFill>
                  <a:srgbClr val="FF0000"/>
                </a:solidFill>
              </a:rPr>
              <a:t>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04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91689" y="194561"/>
            <a:ext cx="7610857" cy="1496291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私は誰でしょう？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290240" y="1792317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①　</a:t>
            </a:r>
            <a:r>
              <a:rPr lang="ja-JP" altLang="en-US" sz="5400" dirty="0" smtClean="0">
                <a:solidFill>
                  <a:srgbClr val="FF0000"/>
                </a:solidFill>
              </a:rPr>
              <a:t>正義のヒーロー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290239" y="3018479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➁　</a:t>
            </a:r>
            <a:r>
              <a:rPr lang="ja-JP" altLang="en-US" sz="5400" dirty="0" smtClean="0">
                <a:solidFill>
                  <a:srgbClr val="FF0000"/>
                </a:solidFill>
              </a:rPr>
              <a:t>体に命の星が入っている</a:t>
            </a:r>
            <a:r>
              <a:rPr lang="ja-JP" altLang="en-US" sz="5400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277576" y="5457921"/>
            <a:ext cx="9675183" cy="8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④　</a:t>
            </a:r>
            <a:r>
              <a:rPr lang="ja-JP" altLang="en-US" sz="5400" dirty="0" smtClean="0">
                <a:solidFill>
                  <a:srgbClr val="FF0000"/>
                </a:solidFill>
              </a:rPr>
              <a:t>必殺技　アンパンチ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BEF5E634-2E52-4AFF-36C8-5B40EF12B2A3}"/>
              </a:ext>
            </a:extLst>
          </p:cNvPr>
          <p:cNvSpPr txBox="1">
            <a:spLocks/>
          </p:cNvSpPr>
          <p:nvPr/>
        </p:nvSpPr>
        <p:spPr>
          <a:xfrm>
            <a:off x="1290239" y="4251190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③　</a:t>
            </a:r>
            <a:r>
              <a:rPr lang="ja-JP" altLang="en-US" sz="5400" dirty="0" smtClean="0">
                <a:solidFill>
                  <a:srgbClr val="FF0000"/>
                </a:solidFill>
              </a:rPr>
              <a:t>水が苦手</a:t>
            </a:r>
            <a:r>
              <a:rPr lang="ja-JP" altLang="en-US" sz="5400" dirty="0">
                <a:solidFill>
                  <a:srgbClr val="FF0000"/>
                </a:solidFill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4663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72234" y="282096"/>
            <a:ext cx="7610857" cy="1496291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私は誰でしょう？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290240" y="1861083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①　</a:t>
            </a:r>
            <a:r>
              <a:rPr lang="ja-JP" altLang="en-US" sz="5400" dirty="0" smtClean="0">
                <a:solidFill>
                  <a:srgbClr val="FF0000"/>
                </a:solidFill>
              </a:rPr>
              <a:t>身長１９３ｃｍ　　体重９５ｋｇ</a:t>
            </a:r>
            <a:r>
              <a:rPr lang="ja-JP" altLang="en-US" sz="5400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290240" y="3038494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➁　</a:t>
            </a:r>
            <a:r>
              <a:rPr lang="ja-JP" altLang="en-US" sz="5400" dirty="0" smtClean="0">
                <a:solidFill>
                  <a:srgbClr val="FF0000"/>
                </a:solidFill>
              </a:rPr>
              <a:t>岩手県出身</a:t>
            </a:r>
            <a:r>
              <a:rPr lang="ja-JP" altLang="en-US" sz="5400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290239" y="5325632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④　</a:t>
            </a:r>
            <a:r>
              <a:rPr lang="ja-JP" altLang="en-US" sz="5400" dirty="0" smtClean="0">
                <a:solidFill>
                  <a:srgbClr val="FF0000"/>
                </a:solidFill>
              </a:rPr>
              <a:t>野球選手</a:t>
            </a:r>
            <a:r>
              <a:rPr lang="ja-JP" altLang="en-US" sz="5400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290240" y="4181391"/>
            <a:ext cx="9675183" cy="106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5400" dirty="0">
                <a:solidFill>
                  <a:srgbClr val="FF0000"/>
                </a:solidFill>
              </a:rPr>
              <a:t>③　</a:t>
            </a:r>
            <a:r>
              <a:rPr lang="ja-JP" altLang="en-US" sz="5400" dirty="0" smtClean="0">
                <a:solidFill>
                  <a:srgbClr val="FF0000"/>
                </a:solidFill>
              </a:rPr>
              <a:t>二刀流（にとうりゅう）</a:t>
            </a:r>
            <a:r>
              <a:rPr lang="ja-JP" altLang="en-US" sz="5400" dirty="0">
                <a:solidFill>
                  <a:srgbClr val="FF0000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922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05" y="-21271"/>
            <a:ext cx="8419157" cy="6879271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4" y="-92638"/>
            <a:ext cx="7337502" cy="7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25254" y="1190634"/>
            <a:ext cx="11035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dirty="0" smtClean="0"/>
              <a:t>戦争を経験　　</a:t>
            </a:r>
            <a:r>
              <a:rPr lang="ja-JP" altLang="en-US" sz="4800" dirty="0" smtClean="0">
                <a:solidFill>
                  <a:srgbClr val="FF0000"/>
                </a:solidFill>
              </a:rPr>
              <a:t>「人生で一番つらいことは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</a:rPr>
              <a:t>　　　　　　　　　　　食べられないこと」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endParaRPr lang="en-US" altLang="ja-JP" sz="4800" dirty="0">
              <a:solidFill>
                <a:srgbClr val="FF0000"/>
              </a:solidFill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</a:rPr>
              <a:t>　</a:t>
            </a:r>
            <a:r>
              <a:rPr lang="ja-JP" altLang="en-US" sz="4800" dirty="0">
                <a:solidFill>
                  <a:srgbClr val="FF0000"/>
                </a:solidFill>
              </a:rPr>
              <a:t>　</a:t>
            </a:r>
            <a:r>
              <a:rPr lang="ja-JP" altLang="en-US" sz="4800" dirty="0" smtClean="0">
                <a:solidFill>
                  <a:srgbClr val="FF0000"/>
                </a:solidFill>
              </a:rPr>
              <a:t>「おなかがへっている人に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</a:rPr>
              <a:t>　　　　　　　　食べ物を届けたい」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endParaRPr lang="en-US" altLang="ja-JP" sz="4800" dirty="0">
              <a:solidFill>
                <a:srgbClr val="FF0000"/>
              </a:solidFill>
            </a:endParaRPr>
          </a:p>
          <a:p>
            <a:r>
              <a:rPr lang="ja-JP" altLang="en-US" sz="4800" dirty="0" smtClean="0"/>
              <a:t>　自分の顔を食べさせてあげるヒーロー</a:t>
            </a:r>
            <a:endParaRPr lang="ja-JP" altLang="en-US" sz="4800" dirty="0"/>
          </a:p>
        </p:txBody>
      </p:sp>
      <p:sp>
        <p:nvSpPr>
          <p:cNvPr id="9" name="正方形/長方形 8"/>
          <p:cNvSpPr/>
          <p:nvPr/>
        </p:nvSpPr>
        <p:spPr>
          <a:xfrm>
            <a:off x="1156137" y="218393"/>
            <a:ext cx="11035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dirty="0" smtClean="0"/>
              <a:t>作者　やなせたかしさんの思い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34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639111"/>
            <a:ext cx="2005416" cy="2356365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9" y="4171627"/>
            <a:ext cx="2130699" cy="2607721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293" y="2601968"/>
            <a:ext cx="11035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dirty="0" smtClean="0"/>
              <a:t>バイキンマンにいきなり攻撃をしない</a:t>
            </a:r>
            <a:endParaRPr lang="en-US" altLang="ja-JP" sz="4800" dirty="0"/>
          </a:p>
          <a:p>
            <a:r>
              <a:rPr lang="ja-JP" altLang="en-US" sz="4800" dirty="0" smtClean="0"/>
              <a:t>　「やめるんだ」と説得する</a:t>
            </a:r>
            <a:endParaRPr lang="ja-JP" altLang="en-US" sz="4800" dirty="0"/>
          </a:p>
        </p:txBody>
      </p:sp>
      <p:sp>
        <p:nvSpPr>
          <p:cNvPr id="9" name="正方形/長方形 8"/>
          <p:cNvSpPr/>
          <p:nvPr/>
        </p:nvSpPr>
        <p:spPr>
          <a:xfrm>
            <a:off x="4323083" y="425310"/>
            <a:ext cx="8579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/>
              <a:t>アンパンマンは　</a:t>
            </a:r>
            <a:endParaRPr lang="en-US" altLang="ja-JP" sz="5400" dirty="0" smtClean="0"/>
          </a:p>
          <a:p>
            <a:r>
              <a:rPr lang="ja-JP" altLang="en-US" sz="5400" dirty="0" smtClean="0"/>
              <a:t>　いつも</a:t>
            </a:r>
            <a:r>
              <a:rPr lang="ja-JP" altLang="en-US" sz="5400" dirty="0" smtClean="0">
                <a:solidFill>
                  <a:srgbClr val="FF0000"/>
                </a:solidFill>
              </a:rPr>
              <a:t>笑顔</a:t>
            </a:r>
            <a:r>
              <a:rPr lang="ja-JP" altLang="en-US" sz="5400" dirty="0" smtClean="0"/>
              <a:t>で</a:t>
            </a:r>
            <a:r>
              <a:rPr lang="ja-JP" altLang="en-US" sz="5400" dirty="0" smtClean="0">
                <a:solidFill>
                  <a:srgbClr val="FF0000"/>
                </a:solidFill>
              </a:rPr>
              <a:t>やさしい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6044" y="4947110"/>
            <a:ext cx="11035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　　　　　</a:t>
            </a:r>
            <a:r>
              <a:rPr lang="ja-JP" altLang="en-US" sz="4800" dirty="0"/>
              <a:t>　</a:t>
            </a:r>
            <a:r>
              <a:rPr lang="ja-JP" altLang="en-US" sz="4800" dirty="0" smtClean="0"/>
              <a:t>バイキンマンが困っていると</a:t>
            </a:r>
            <a:endParaRPr lang="en-US" altLang="ja-JP" sz="4800" dirty="0"/>
          </a:p>
          <a:p>
            <a:r>
              <a:rPr lang="ja-JP" altLang="en-US" sz="4800" dirty="0" smtClean="0"/>
              <a:t>　　　　　　助けてあげる</a:t>
            </a:r>
            <a:endParaRPr lang="ja-JP" altLang="en-US" sz="4800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" y="425310"/>
            <a:ext cx="3538935" cy="21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36044" y="2841011"/>
            <a:ext cx="11035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dirty="0" smtClean="0"/>
              <a:t>テレビで一度も見たことがないこと</a:t>
            </a:r>
            <a:endParaRPr lang="ja-JP" altLang="en-US" sz="4800" dirty="0"/>
          </a:p>
        </p:txBody>
      </p:sp>
      <p:sp>
        <p:nvSpPr>
          <p:cNvPr id="9" name="正方形/長方形 8"/>
          <p:cNvSpPr/>
          <p:nvPr/>
        </p:nvSpPr>
        <p:spPr>
          <a:xfrm>
            <a:off x="2296083" y="350121"/>
            <a:ext cx="9895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/>
              <a:t>アンパンマンは　</a:t>
            </a:r>
            <a:endParaRPr lang="en-US" altLang="ja-JP" sz="5400" dirty="0" smtClean="0"/>
          </a:p>
          <a:p>
            <a:r>
              <a:rPr lang="ja-JP" altLang="en-US" sz="5400" dirty="0" smtClean="0"/>
              <a:t>　ジャムおじさんや友だちに</a:t>
            </a:r>
            <a:r>
              <a:rPr lang="ja-JP" altLang="en-US" sz="5400" dirty="0" smtClean="0">
                <a:solidFill>
                  <a:srgbClr val="FF0000"/>
                </a:solidFill>
              </a:rPr>
              <a:t>感謝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6043" y="4319951"/>
            <a:ext cx="11035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/>
              <a:t>　</a:t>
            </a:r>
            <a:r>
              <a:rPr lang="ja-JP" altLang="en-US" sz="4800" dirty="0" smtClean="0"/>
              <a:t>アンパンマンは顔を食べさせてあげるが</a:t>
            </a:r>
            <a:endParaRPr lang="en-US" altLang="ja-JP" sz="4800" dirty="0" smtClean="0"/>
          </a:p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rgbClr val="FF0000"/>
                </a:solidFill>
              </a:rPr>
              <a:t>食べているところを見たことがない</a:t>
            </a:r>
            <a:endParaRPr lang="ja-JP" altLang="en-US" sz="4800" dirty="0">
              <a:solidFill>
                <a:srgbClr val="FF0000"/>
              </a:solidFill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7" y="320717"/>
            <a:ext cx="1998225" cy="2364099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7" y="2006208"/>
            <a:ext cx="1612218" cy="23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6117" y="3055890"/>
            <a:ext cx="115600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　</a:t>
            </a:r>
            <a:r>
              <a:rPr lang="ja-JP" altLang="en-US" sz="6600" dirty="0" smtClean="0">
                <a:solidFill>
                  <a:srgbClr val="FF0000"/>
                </a:solidFill>
              </a:rPr>
              <a:t>自分のことよりも</a:t>
            </a:r>
            <a:endParaRPr lang="en-US" altLang="ja-JP" sz="6600" dirty="0" smtClean="0">
              <a:solidFill>
                <a:srgbClr val="FF0000"/>
              </a:solidFill>
            </a:endParaRPr>
          </a:p>
          <a:p>
            <a:r>
              <a:rPr lang="ja-JP" altLang="en-US" sz="6600" dirty="0" smtClean="0">
                <a:solidFill>
                  <a:srgbClr val="FF0000"/>
                </a:solidFill>
              </a:rPr>
              <a:t>　　まわりの人たちが</a:t>
            </a:r>
            <a:endParaRPr lang="en-US" altLang="ja-JP" sz="6600" dirty="0" smtClean="0">
              <a:solidFill>
                <a:srgbClr val="FF0000"/>
              </a:solidFill>
            </a:endParaRPr>
          </a:p>
          <a:p>
            <a:r>
              <a:rPr lang="ja-JP" altLang="en-US" sz="6600" dirty="0" smtClean="0">
                <a:solidFill>
                  <a:srgbClr val="FF0000"/>
                </a:solidFill>
              </a:rPr>
              <a:t>　　　仲よく、幸せになってほしい</a:t>
            </a:r>
            <a:endParaRPr lang="ja-JP" altLang="en-US" sz="6600" dirty="0">
              <a:solidFill>
                <a:srgbClr val="FF0000"/>
              </a:solidFill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46" y="696319"/>
            <a:ext cx="3232858" cy="417363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71560" y="1203783"/>
            <a:ext cx="8516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アンパンマンの</a:t>
            </a:r>
            <a:r>
              <a:rPr lang="ja-JP" altLang="en-US" sz="6000" dirty="0" smtClean="0">
                <a:solidFill>
                  <a:srgbClr val="FF0000"/>
                </a:solidFill>
              </a:rPr>
              <a:t>夢</a:t>
            </a:r>
            <a:r>
              <a:rPr lang="ja-JP" altLang="en-US" sz="6000" dirty="0" smtClean="0"/>
              <a:t>と</a:t>
            </a:r>
            <a:r>
              <a:rPr lang="ja-JP" altLang="en-US" sz="6000" dirty="0" smtClean="0">
                <a:solidFill>
                  <a:srgbClr val="FF0000"/>
                </a:solidFill>
              </a:rPr>
              <a:t>願い</a:t>
            </a:r>
            <a:endParaRPr lang="ja-JP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4621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06458" y="3478228"/>
            <a:ext cx="10157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dirty="0" smtClean="0"/>
              <a:t>何が大切、</a:t>
            </a:r>
            <a:endParaRPr lang="en-US" altLang="ja-JP" sz="7200" dirty="0" smtClean="0"/>
          </a:p>
          <a:p>
            <a:r>
              <a:rPr lang="ja-JP" altLang="en-US" sz="7200" dirty="0" smtClean="0"/>
              <a:t>　　必要だと思いますか？</a:t>
            </a:r>
            <a:endParaRPr lang="ja-JP" altLang="en-US" sz="7200" dirty="0"/>
          </a:p>
        </p:txBody>
      </p:sp>
      <p:sp>
        <p:nvSpPr>
          <p:cNvPr id="9" name="正方形/長方形 8"/>
          <p:cNvSpPr/>
          <p:nvPr/>
        </p:nvSpPr>
        <p:spPr>
          <a:xfrm>
            <a:off x="1550443" y="640145"/>
            <a:ext cx="9354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7200" dirty="0" smtClean="0"/>
              <a:t>夢や希望を</a:t>
            </a:r>
            <a:endParaRPr lang="en-US" altLang="ja-JP" sz="7200" dirty="0" smtClean="0"/>
          </a:p>
          <a:p>
            <a:r>
              <a:rPr lang="ja-JP" altLang="en-US" sz="7200" dirty="0" smtClean="0"/>
              <a:t>　　達成させるために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6758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38185" y="1883812"/>
            <a:ext cx="7529909" cy="2037024"/>
          </a:xfrm>
        </p:spPr>
        <p:txBody>
          <a:bodyPr>
            <a:noAutofit/>
          </a:bodyPr>
          <a:lstStyle/>
          <a:p>
            <a:r>
              <a:rPr lang="ja-JP" altLang="en-US" sz="6600" b="0" i="0" dirty="0">
                <a:effectLst/>
                <a:latin typeface="Lato" panose="020F0502020204030203" pitchFamily="34" charset="0"/>
              </a:rPr>
              <a:t>共通している</a:t>
            </a:r>
            <a:r>
              <a:rPr lang="ja-JP" altLang="en-US" sz="6600" b="0" i="0" dirty="0" smtClean="0">
                <a:effectLst/>
                <a:latin typeface="Lato" panose="020F0502020204030203" pitchFamily="34" charset="0"/>
              </a:rPr>
              <a:t>もの</a:t>
            </a:r>
            <a:r>
              <a:rPr lang="en-US" altLang="ja-JP" sz="6600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sz="6600" b="0" i="0" dirty="0" smtClean="0">
                <a:effectLst/>
                <a:latin typeface="Lato" panose="020F0502020204030203" pitchFamily="34" charset="0"/>
              </a:rPr>
            </a:br>
            <a:r>
              <a:rPr lang="ja-JP" altLang="en-US" sz="6600" b="0" i="0" dirty="0" smtClean="0">
                <a:effectLst/>
                <a:latin typeface="Lato" panose="020F0502020204030203" pitchFamily="34" charset="0"/>
              </a:rPr>
              <a:t>（参考になるもの）</a:t>
            </a:r>
            <a:endParaRPr kumimoji="1" lang="ja-JP" altLang="en-US" sz="66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244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763C1D-3584-F4B0-F0D2-8429FB8A12CA}"/>
              </a:ext>
            </a:extLst>
          </p:cNvPr>
          <p:cNvSpPr/>
          <p:nvPr/>
        </p:nvSpPr>
        <p:spPr>
          <a:xfrm>
            <a:off x="564511" y="4117216"/>
            <a:ext cx="3347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9600" dirty="0">
                <a:solidFill>
                  <a:srgbClr val="FFC000"/>
                </a:solidFill>
              </a:rPr>
              <a:t>笑顔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56FD2C-F787-26DF-596D-5F0D0F7D33C3}"/>
              </a:ext>
            </a:extLst>
          </p:cNvPr>
          <p:cNvSpPr/>
          <p:nvPr/>
        </p:nvSpPr>
        <p:spPr>
          <a:xfrm>
            <a:off x="7623642" y="4180203"/>
            <a:ext cx="3499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96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感謝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FD77E2-8897-FC2B-EC9D-856E3483425B}"/>
              </a:ext>
            </a:extLst>
          </p:cNvPr>
          <p:cNvSpPr/>
          <p:nvPr/>
        </p:nvSpPr>
        <p:spPr>
          <a:xfrm>
            <a:off x="3809655" y="4180203"/>
            <a:ext cx="3477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9600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根性</a:t>
            </a:r>
            <a:endParaRPr lang="ja-JP" altLang="en-US" sz="9600" dirty="0">
              <a:solidFill>
                <a:srgbClr val="00B0F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916874" y="604650"/>
            <a:ext cx="10276221" cy="87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6000" dirty="0">
                <a:solidFill>
                  <a:srgbClr val="FF0000"/>
                </a:solidFill>
              </a:rPr>
              <a:t>＜夢や希望の実現のために＞</a:t>
            </a:r>
          </a:p>
        </p:txBody>
      </p:sp>
    </p:spTree>
    <p:extLst>
      <p:ext uri="{BB962C8B-B14F-4D97-AF65-F5344CB8AC3E}">
        <p14:creationId xmlns:p14="http://schemas.microsoft.com/office/powerpoint/2010/main" val="30901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244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763C1D-3584-F4B0-F0D2-8429FB8A12CA}"/>
              </a:ext>
            </a:extLst>
          </p:cNvPr>
          <p:cNvSpPr/>
          <p:nvPr/>
        </p:nvSpPr>
        <p:spPr>
          <a:xfrm>
            <a:off x="4004738" y="354844"/>
            <a:ext cx="7288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9600" dirty="0">
                <a:solidFill>
                  <a:srgbClr val="FFC000"/>
                </a:solidFill>
              </a:rPr>
              <a:t>笑　</a:t>
            </a:r>
            <a:r>
              <a:rPr lang="ja-JP" altLang="en-US" sz="9600" dirty="0" smtClean="0">
                <a:solidFill>
                  <a:srgbClr val="FFC000"/>
                </a:solidFill>
              </a:rPr>
              <a:t>顔</a:t>
            </a:r>
            <a:r>
              <a:rPr lang="ja-JP" altLang="en-US" sz="6600" dirty="0" smtClean="0">
                <a:solidFill>
                  <a:srgbClr val="FFC000"/>
                </a:solidFill>
              </a:rPr>
              <a:t>（えがお）</a:t>
            </a:r>
            <a:endParaRPr lang="ja-JP" altLang="en-US" sz="6600" dirty="0">
              <a:solidFill>
                <a:srgbClr val="FFC00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6AE8B7D-F902-41F9-F76F-31DFF18AC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7" y="3798921"/>
            <a:ext cx="2657297" cy="269048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AEC1AAC-F73E-CFDA-D6CC-B65C57A01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1" y="3892249"/>
            <a:ext cx="2579094" cy="2716812"/>
          </a:xfrm>
          <a:prstGeom prst="rect">
            <a:avLst/>
          </a:prstGeom>
        </p:spPr>
      </p:pic>
      <p:sp>
        <p:nvSpPr>
          <p:cNvPr id="13" name="タイトル 1"/>
          <p:cNvSpPr>
            <a:spLocks noGrp="1"/>
          </p:cNvSpPr>
          <p:nvPr>
            <p:ph type="ctrTitle"/>
          </p:nvPr>
        </p:nvSpPr>
        <p:spPr>
          <a:xfrm>
            <a:off x="3269563" y="2048084"/>
            <a:ext cx="6880751" cy="2037024"/>
          </a:xfrm>
        </p:spPr>
        <p:txBody>
          <a:bodyPr>
            <a:noAutofit/>
          </a:bodyPr>
          <a:lstStyle/>
          <a:p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笑顔の人の周りには</a:t>
            </a:r>
            <a:r>
              <a:rPr lang="en-US" altLang="ja-JP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b="0" i="0" dirty="0" smtClean="0">
                <a:effectLst/>
                <a:latin typeface="Lato" panose="020F0502020204030203" pitchFamily="34" charset="0"/>
              </a:rPr>
            </a:b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人が集まってくる</a:t>
            </a:r>
            <a:endParaRPr kumimoji="1" lang="ja-JP" altLang="en-US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738238" y="4478641"/>
            <a:ext cx="6916126" cy="13349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Lato" panose="020F0502020204030203" pitchFamily="34" charset="0"/>
              </a:rPr>
              <a:t>みんなが楽しくなる</a:t>
            </a:r>
            <a:endParaRPr lang="ja-JP" altLang="en-US" dirty="0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1" y="420815"/>
            <a:ext cx="2493886" cy="25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363"/>
            <a:ext cx="3324693" cy="250378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FD77E2-8897-FC2B-EC9D-856E3483425B}"/>
              </a:ext>
            </a:extLst>
          </p:cNvPr>
          <p:cNvSpPr/>
          <p:nvPr/>
        </p:nvSpPr>
        <p:spPr>
          <a:xfrm>
            <a:off x="259080" y="421536"/>
            <a:ext cx="9799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9600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根　</a:t>
            </a:r>
            <a:r>
              <a:rPr lang="ja-JP" altLang="en-US" sz="9600" b="0" i="0" dirty="0" smtClean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性</a:t>
            </a:r>
            <a:r>
              <a:rPr lang="ja-JP" altLang="en-US" sz="7200" b="0" i="0" dirty="0" smtClean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（こんじょう）</a:t>
            </a:r>
            <a:endParaRPr lang="ja-JP" altLang="en-US" sz="7200" dirty="0">
              <a:solidFill>
                <a:srgbClr val="00B0F0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ctrTitle"/>
          </p:nvPr>
        </p:nvSpPr>
        <p:spPr>
          <a:xfrm>
            <a:off x="2586976" y="3014636"/>
            <a:ext cx="6623931" cy="3397348"/>
          </a:xfrm>
        </p:spPr>
        <p:txBody>
          <a:bodyPr>
            <a:noAutofit/>
          </a:bodyPr>
          <a:lstStyle/>
          <a:p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やる</a:t>
            </a:r>
            <a:r>
              <a:rPr lang="ja-JP" altLang="en-US" b="0" i="0" dirty="0" err="1" smtClean="0">
                <a:effectLst/>
                <a:latin typeface="Lato" panose="020F0502020204030203" pitchFamily="34" charset="0"/>
              </a:rPr>
              <a:t>べ</a:t>
            </a: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ことを</a:t>
            </a:r>
            <a:r>
              <a:rPr lang="en-US" altLang="ja-JP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b="0" i="0" dirty="0" smtClean="0">
                <a:effectLst/>
                <a:latin typeface="Lato" panose="020F0502020204030203" pitchFamily="34" charset="0"/>
              </a:rPr>
            </a:b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しっかりやる人は</a:t>
            </a:r>
            <a:r>
              <a:rPr lang="en-US" altLang="ja-JP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b="0" i="0" dirty="0" smtClean="0">
                <a:effectLst/>
                <a:latin typeface="Lato" panose="020F0502020204030203" pitchFamily="34" charset="0"/>
              </a:rPr>
            </a:br>
            <a:r>
              <a:rPr lang="en-US" altLang="ja-JP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b="0" i="0" dirty="0" smtClean="0">
                <a:effectLst/>
                <a:latin typeface="Lato" panose="020F0502020204030203" pitchFamily="34" charset="0"/>
              </a:rPr>
            </a:b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信頼される</a:t>
            </a:r>
            <a:endParaRPr kumimoji="1"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02" y="421536"/>
            <a:ext cx="3015911" cy="2930717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07" y="4083321"/>
            <a:ext cx="2768006" cy="26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244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56FD2C-F787-26DF-596D-5F0D0F7D33C3}"/>
              </a:ext>
            </a:extLst>
          </p:cNvPr>
          <p:cNvSpPr/>
          <p:nvPr/>
        </p:nvSpPr>
        <p:spPr>
          <a:xfrm>
            <a:off x="3480285" y="403337"/>
            <a:ext cx="4727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9600" b="0" i="0" dirty="0" smtClean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感</a:t>
            </a:r>
            <a:r>
              <a:rPr lang="ja-JP" altLang="en-US" sz="96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9600" b="0" i="0" dirty="0" smtClean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謝</a:t>
            </a:r>
            <a:endParaRPr lang="en-US" altLang="ja-JP" sz="9600" b="0" i="0" dirty="0" smtClean="0">
              <a:solidFill>
                <a:srgbClr val="FF0000"/>
              </a:solidFill>
              <a:effectLst/>
              <a:latin typeface="Lato" panose="020F0502020204030203" pitchFamily="34" charset="0"/>
            </a:endParaRPr>
          </a:p>
          <a:p>
            <a:r>
              <a:rPr lang="ja-JP" altLang="en-US" sz="7200" dirty="0" smtClean="0">
                <a:solidFill>
                  <a:srgbClr val="FF0000"/>
                </a:solidFill>
              </a:rPr>
              <a:t>（かんしゃ）</a:t>
            </a:r>
            <a:endParaRPr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853440" y="4276539"/>
            <a:ext cx="6544937" cy="2070426"/>
          </a:xfrm>
        </p:spPr>
        <p:txBody>
          <a:bodyPr>
            <a:noAutofit/>
          </a:bodyPr>
          <a:lstStyle/>
          <a:p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　　　　　　　　</a:t>
            </a:r>
            <a:r>
              <a:rPr lang="en-US" altLang="ja-JP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b="0" i="0" dirty="0" smtClean="0">
                <a:effectLst/>
                <a:latin typeface="Lato" panose="020F0502020204030203" pitchFamily="34" charset="0"/>
              </a:rPr>
            </a:b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みんな</a:t>
            </a: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で仲良く</a:t>
            </a:r>
            <a:r>
              <a:rPr lang="en-US" altLang="ja-JP" b="0" i="0" dirty="0" smtClean="0">
                <a:effectLst/>
                <a:latin typeface="Lato" panose="020F0502020204030203" pitchFamily="34" charset="0"/>
              </a:rPr>
              <a:t/>
            </a:r>
            <a:br>
              <a:rPr lang="en-US" altLang="ja-JP" b="0" i="0" dirty="0" smtClean="0">
                <a:effectLst/>
                <a:latin typeface="Lato" panose="020F0502020204030203" pitchFamily="34" charset="0"/>
              </a:rPr>
            </a:br>
            <a:r>
              <a:rPr lang="ja-JP" altLang="en-US" b="0" i="0" dirty="0" smtClean="0">
                <a:effectLst/>
                <a:latin typeface="Lato" panose="020F0502020204030203" pitchFamily="34" charset="0"/>
              </a:rPr>
              <a:t>生活できる</a:t>
            </a:r>
            <a:endParaRPr kumimoji="1" lang="ja-JP" altLang="en-US" dirty="0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634087"/>
            <a:ext cx="2850547" cy="3007939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5174"/>
            <a:ext cx="3772129" cy="2474926"/>
          </a:xfrm>
          <a:prstGeom prst="rect">
            <a:avLst/>
          </a:prstGeom>
        </p:spPr>
      </p:pic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47" y="4164546"/>
            <a:ext cx="4139200" cy="2301114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2470753" y="2900054"/>
            <a:ext cx="8028878" cy="1445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Lato" panose="020F0502020204030203" pitchFamily="34" charset="0"/>
              </a:rPr>
              <a:t>　　　　　　</a:t>
            </a:r>
            <a:r>
              <a:rPr lang="en-US" altLang="ja-JP" dirty="0" smtClean="0">
                <a:latin typeface="Lato" panose="020F0502020204030203" pitchFamily="34" charset="0"/>
              </a:rPr>
              <a:t/>
            </a:r>
            <a:br>
              <a:rPr lang="en-US" altLang="ja-JP" dirty="0" smtClean="0">
                <a:latin typeface="Lato" panose="020F0502020204030203" pitchFamily="34" charset="0"/>
              </a:rPr>
            </a:br>
            <a:r>
              <a:rPr lang="en-US" altLang="ja-JP" dirty="0" smtClean="0">
                <a:latin typeface="Lato" panose="020F0502020204030203" pitchFamily="34" charset="0"/>
              </a:rPr>
              <a:t/>
            </a:r>
            <a:br>
              <a:rPr lang="en-US" altLang="ja-JP" dirty="0" smtClean="0">
                <a:latin typeface="Lato" panose="020F0502020204030203" pitchFamily="34" charset="0"/>
              </a:rPr>
            </a:br>
            <a:r>
              <a:rPr lang="ja-JP" altLang="en-US" dirty="0" smtClean="0">
                <a:latin typeface="Lato" panose="020F0502020204030203" pitchFamily="34" charset="0"/>
              </a:rPr>
              <a:t>安心と協力が生まれ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4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34" y="12319"/>
            <a:ext cx="6845681" cy="6845681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2319"/>
            <a:ext cx="4844166" cy="6815977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56" y="12319"/>
            <a:ext cx="5783420" cy="68456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088" y="3742173"/>
            <a:ext cx="11868912" cy="327221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dirty="0">
                <a:solidFill>
                  <a:srgbClr val="FF0000"/>
                </a:solidFill>
              </a:rPr>
              <a:t> </a:t>
            </a:r>
            <a:r>
              <a:rPr kumimoji="1" lang="ja-JP" altLang="en-US" sz="6600" dirty="0">
                <a:solidFill>
                  <a:srgbClr val="C00000"/>
                </a:solidFill>
              </a:rPr>
              <a:t>おおたに　　　しょうへい</a:t>
            </a:r>
            <a:r>
              <a:rPr kumimoji="1" lang="en-US" altLang="ja-JP" sz="13000" dirty="0">
                <a:solidFill>
                  <a:srgbClr val="C00000"/>
                </a:solidFill>
              </a:rPr>
              <a:t/>
            </a:r>
            <a:br>
              <a:rPr kumimoji="1" lang="en-US" altLang="ja-JP" sz="13000" dirty="0">
                <a:solidFill>
                  <a:srgbClr val="C00000"/>
                </a:solidFill>
              </a:rPr>
            </a:br>
            <a:r>
              <a:rPr kumimoji="1" lang="en-US" altLang="ja-JP" sz="13000" dirty="0">
                <a:solidFill>
                  <a:srgbClr val="C00000"/>
                </a:solidFill>
              </a:rPr>
              <a:t> </a:t>
            </a:r>
            <a:r>
              <a:rPr kumimoji="1" lang="ja-JP" altLang="en-US" sz="13000" dirty="0">
                <a:solidFill>
                  <a:srgbClr val="C00000"/>
                </a:solidFill>
              </a:rPr>
              <a:t>大谷　翔平選手</a:t>
            </a:r>
          </a:p>
        </p:txBody>
      </p:sp>
    </p:spTree>
    <p:extLst>
      <p:ext uri="{BB962C8B-B14F-4D97-AF65-F5344CB8AC3E}">
        <p14:creationId xmlns:p14="http://schemas.microsoft.com/office/powerpoint/2010/main" val="11488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1006458" y="1858532"/>
            <a:ext cx="9675182" cy="244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763C1D-3584-F4B0-F0D2-8429FB8A12CA}"/>
              </a:ext>
            </a:extLst>
          </p:cNvPr>
          <p:cNvSpPr/>
          <p:nvPr/>
        </p:nvSpPr>
        <p:spPr>
          <a:xfrm>
            <a:off x="319184" y="1218545"/>
            <a:ext cx="8311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7200" dirty="0" smtClean="0">
                <a:solidFill>
                  <a:srgbClr val="FFC000"/>
                </a:solidFill>
              </a:rPr>
              <a:t>いつも</a:t>
            </a:r>
            <a:r>
              <a:rPr lang="ja-JP" altLang="en-US" sz="7200" dirty="0" smtClean="0">
                <a:solidFill>
                  <a:srgbClr val="FFC000"/>
                </a:solidFill>
              </a:rPr>
              <a:t>笑顔で</a:t>
            </a:r>
            <a:endParaRPr lang="ja-JP" altLang="en-US" sz="7200" dirty="0">
              <a:solidFill>
                <a:srgbClr val="FFC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56FD2C-F787-26DF-596D-5F0D0F7D33C3}"/>
              </a:ext>
            </a:extLst>
          </p:cNvPr>
          <p:cNvSpPr/>
          <p:nvPr/>
        </p:nvSpPr>
        <p:spPr>
          <a:xfrm>
            <a:off x="1438382" y="3640016"/>
            <a:ext cx="1134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7200" dirty="0">
                <a:solidFill>
                  <a:srgbClr val="FF0000"/>
                </a:solidFill>
                <a:latin typeface="Lato" panose="020F0502020204030203" pitchFamily="34" charset="0"/>
              </a:rPr>
              <a:t>周りの人</a:t>
            </a:r>
            <a:r>
              <a:rPr lang="ja-JP" altLang="en-US" sz="7200" dirty="0" smtClean="0">
                <a:solidFill>
                  <a:srgbClr val="FF0000"/>
                </a:solidFill>
                <a:latin typeface="Lato" panose="020F0502020204030203" pitchFamily="34" charset="0"/>
              </a:rPr>
              <a:t>に</a:t>
            </a:r>
            <a:r>
              <a:rPr lang="ja-JP" altLang="en-US" sz="7200" b="0" i="0" dirty="0" smtClean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感謝して</a:t>
            </a:r>
            <a:endParaRPr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FD77E2-8897-FC2B-EC9D-856E3483425B}"/>
              </a:ext>
            </a:extLst>
          </p:cNvPr>
          <p:cNvSpPr/>
          <p:nvPr/>
        </p:nvSpPr>
        <p:spPr>
          <a:xfrm>
            <a:off x="701036" y="2449192"/>
            <a:ext cx="10286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7200" b="0" i="0" dirty="0" smtClean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根性をもって努力し</a:t>
            </a:r>
            <a:endParaRPr lang="ja-JP" altLang="en-US" sz="7200" dirty="0">
              <a:solidFill>
                <a:srgbClr val="00B0F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1165549" y="388678"/>
            <a:ext cx="9675183" cy="87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5400" dirty="0">
                <a:solidFill>
                  <a:srgbClr val="FF0000"/>
                </a:solidFill>
              </a:rPr>
              <a:t>＜夢や希望の実現のために＞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A56FD2C-F787-26DF-596D-5F0D0F7D33C3}"/>
              </a:ext>
            </a:extLst>
          </p:cNvPr>
          <p:cNvSpPr/>
          <p:nvPr/>
        </p:nvSpPr>
        <p:spPr>
          <a:xfrm>
            <a:off x="2179320" y="4718110"/>
            <a:ext cx="850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6000" dirty="0" smtClean="0">
                <a:latin typeface="Lato" panose="020F0502020204030203" pitchFamily="34" charset="0"/>
              </a:rPr>
              <a:t>生活していきましょう</a:t>
            </a:r>
            <a:endParaRPr lang="ja-JP" altLang="en-US" sz="8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56FD2C-F787-26DF-596D-5F0D0F7D33C3}"/>
              </a:ext>
            </a:extLst>
          </p:cNvPr>
          <p:cNvSpPr/>
          <p:nvPr/>
        </p:nvSpPr>
        <p:spPr>
          <a:xfrm>
            <a:off x="1310640" y="5732929"/>
            <a:ext cx="10256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　</a:t>
            </a:r>
            <a:r>
              <a:rPr lang="ja-JP" alt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　</a:t>
            </a:r>
            <a:r>
              <a:rPr lang="ja-JP" altLang="en-US" sz="6000" dirty="0" smtClean="0">
                <a:latin typeface="Lato" panose="020F0502020204030203" pitchFamily="34" charset="0"/>
              </a:rPr>
              <a:t>きっといいことがあります！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6497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544" y="2926715"/>
            <a:ext cx="11868912" cy="3272219"/>
          </a:xfrm>
        </p:spPr>
        <p:txBody>
          <a:bodyPr>
            <a:noAutofit/>
          </a:bodyPr>
          <a:lstStyle/>
          <a:p>
            <a:r>
              <a:rPr lang="ja-JP" altLang="en-US" sz="13000" dirty="0"/>
              <a:t>大谷　翔平</a:t>
            </a:r>
            <a:r>
              <a:rPr lang="en-US" altLang="ja-JP" sz="13000" dirty="0"/>
              <a:t/>
            </a:r>
            <a:br>
              <a:rPr lang="en-US" altLang="ja-JP" sz="13000" dirty="0"/>
            </a:br>
            <a:r>
              <a:rPr lang="ja-JP" altLang="en-US" sz="13000" dirty="0"/>
              <a:t>高校時代の</a:t>
            </a:r>
            <a:r>
              <a:rPr lang="en-US" altLang="ja-JP" sz="13000" dirty="0"/>
              <a:t/>
            </a:r>
            <a:br>
              <a:rPr lang="en-US" altLang="ja-JP" sz="13000" dirty="0"/>
            </a:br>
            <a:r>
              <a:rPr kumimoji="1" lang="ja-JP" altLang="en-US" sz="13000" dirty="0"/>
              <a:t>目標達成シート</a:t>
            </a:r>
          </a:p>
        </p:txBody>
      </p:sp>
    </p:spTree>
    <p:extLst>
      <p:ext uri="{BB962C8B-B14F-4D97-AF65-F5344CB8AC3E}">
        <p14:creationId xmlns:p14="http://schemas.microsoft.com/office/powerpoint/2010/main" val="1320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6" y="0"/>
            <a:ext cx="6217889" cy="67750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7" y="4654162"/>
            <a:ext cx="2073155" cy="2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70216"/>
              </p:ext>
            </p:extLst>
          </p:nvPr>
        </p:nvGraphicFramePr>
        <p:xfrm>
          <a:off x="2267526" y="124691"/>
          <a:ext cx="8127999" cy="6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68328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869235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77544811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あいさつ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ゴミ拾い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部屋掃除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292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道具を</a:t>
                      </a:r>
                      <a:endParaRPr kumimoji="1" lang="en-US" altLang="ja-JP" sz="4000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大切に使う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0" b="1" dirty="0">
                          <a:latin typeface="+mj-ea"/>
                          <a:ea typeface="+mj-ea"/>
                        </a:rPr>
                        <a:t>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審判さん</a:t>
                      </a:r>
                      <a:endParaRPr kumimoji="1" lang="en-US" altLang="ja-JP" sz="4000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4000" b="1" dirty="0" err="1">
                          <a:latin typeface="+mj-ea"/>
                          <a:ea typeface="+mj-ea"/>
                        </a:rPr>
                        <a:t>への</a:t>
                      </a:r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態度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37567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プラス思考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応援される</a:t>
                      </a:r>
                      <a:endParaRPr kumimoji="1" lang="en-US" altLang="ja-JP" sz="4000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人間になる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本を読む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6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6" y="0"/>
            <a:ext cx="6217889" cy="67750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11" y="4667581"/>
            <a:ext cx="2052369" cy="21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05139"/>
              </p:ext>
            </p:extLst>
          </p:nvPr>
        </p:nvGraphicFramePr>
        <p:xfrm>
          <a:off x="2267526" y="124691"/>
          <a:ext cx="8127999" cy="6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68328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869235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77544811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感性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愛される</a:t>
                      </a:r>
                      <a:endParaRPr kumimoji="1" lang="en-US" altLang="ja-JP" sz="40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40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人間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計画性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292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思いやり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b="1" dirty="0">
                          <a:latin typeface="+mj-ea"/>
                          <a:ea typeface="+mj-ea"/>
                        </a:rPr>
                        <a:t>人間性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感謝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37567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礼儀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信頼</a:t>
                      </a:r>
                      <a:endParaRPr kumimoji="1" lang="en-US" altLang="ja-JP" sz="4000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される人間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>
                          <a:latin typeface="+mj-ea"/>
                          <a:ea typeface="+mj-ea"/>
                        </a:rPr>
                        <a:t>継続力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6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73480" y="502919"/>
            <a:ext cx="10226040" cy="61112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b="1" dirty="0">
                <a:solidFill>
                  <a:srgbClr val="FFC000"/>
                </a:solidFill>
              </a:rPr>
              <a:t>１　</a:t>
            </a:r>
            <a:r>
              <a:rPr lang="ja-JP" altLang="en-US" b="1" dirty="0" smtClean="0">
                <a:solidFill>
                  <a:srgbClr val="FFC000"/>
                </a:solidFill>
              </a:rPr>
              <a:t>夢（ゆめ）がある</a:t>
            </a:r>
            <a:r>
              <a:rPr lang="en-US" altLang="ja-JP" b="1" dirty="0">
                <a:solidFill>
                  <a:srgbClr val="FFC000"/>
                </a:solidFill>
              </a:rPr>
              <a:t/>
            </a:r>
            <a:br>
              <a:rPr lang="en-US" altLang="ja-JP" b="1" dirty="0">
                <a:solidFill>
                  <a:srgbClr val="FFC000"/>
                </a:solidFill>
              </a:rPr>
            </a:br>
            <a:r>
              <a:rPr lang="en-US" altLang="ja-JP" b="1" dirty="0">
                <a:solidFill>
                  <a:srgbClr val="0070C0"/>
                </a:solidFill>
              </a:rPr>
              <a:t/>
            </a:r>
            <a:br>
              <a:rPr lang="en-US" altLang="ja-JP" b="1" dirty="0">
                <a:solidFill>
                  <a:srgbClr val="0070C0"/>
                </a:solidFill>
              </a:rPr>
            </a:br>
            <a:r>
              <a:rPr lang="ja-JP" altLang="en-US" b="1" dirty="0">
                <a:solidFill>
                  <a:srgbClr val="0070C0"/>
                </a:solidFill>
              </a:rPr>
              <a:t>２　</a:t>
            </a:r>
            <a:r>
              <a:rPr lang="ja-JP" altLang="en-US" b="1" dirty="0">
                <a:solidFill>
                  <a:srgbClr val="0070C0"/>
                </a:solidFill>
              </a:rPr>
              <a:t>大きな目標が中心にある</a:t>
            </a:r>
            <a:r>
              <a:rPr lang="en-US" altLang="ja-JP" b="1" dirty="0">
                <a:solidFill>
                  <a:srgbClr val="0070C0"/>
                </a:solidFill>
              </a:rPr>
              <a:t/>
            </a:r>
            <a:br>
              <a:rPr lang="en-US" altLang="ja-JP" b="1" dirty="0">
                <a:solidFill>
                  <a:srgbClr val="0070C0"/>
                </a:solidFill>
              </a:rPr>
            </a:br>
            <a:r>
              <a:rPr lang="ja-JP" altLang="ja-JP" dirty="0">
                <a:solidFill>
                  <a:srgbClr val="0070C0"/>
                </a:solidFill>
              </a:rPr>
              <a:t/>
            </a:r>
            <a:br>
              <a:rPr lang="ja-JP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３　</a:t>
            </a:r>
            <a:r>
              <a:rPr lang="ja-JP" altLang="en-US" dirty="0" smtClean="0">
                <a:solidFill>
                  <a:srgbClr val="FF0000"/>
                </a:solidFill>
              </a:rPr>
              <a:t>夢に向かって頑張る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　根性（こんじょう）がある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869</Words>
  <Application>Microsoft Office PowerPoint</Application>
  <PresentationFormat>ワイド画面</PresentationFormat>
  <Paragraphs>130</Paragraphs>
  <Slides>30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Lato</vt:lpstr>
      <vt:lpstr>Lucida Grande</vt:lpstr>
      <vt:lpstr>ＭＳ Ｐゴシック</vt:lpstr>
      <vt:lpstr>游ゴシック</vt:lpstr>
      <vt:lpstr>Arial</vt:lpstr>
      <vt:lpstr>Calibri</vt:lpstr>
      <vt:lpstr>Calibri Light</vt:lpstr>
      <vt:lpstr>Office テーマ</vt:lpstr>
      <vt:lpstr>朝の会</vt:lpstr>
      <vt:lpstr>私は誰でしょう？</vt:lpstr>
      <vt:lpstr> おおたに　　　しょうへい  大谷　翔平選手</vt:lpstr>
      <vt:lpstr>大谷　翔平 高校時代の 目標達成シート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　夢（ゆめ）がある  ２　大きな目標が中心にある  ３　夢に向かって頑張る 　根性（こんじょう）がある</vt:lpstr>
      <vt:lpstr>夢に向かって 一生懸命がんばる人は 素直にかっこいいと思う</vt:lpstr>
      <vt:lpstr>私は誰でしょう？</vt:lpstr>
      <vt:lpstr>  たなか　　　　のぞみ  田中　希実選手</vt:lpstr>
      <vt:lpstr>悔しさをバネに猛練習</vt:lpstr>
      <vt:lpstr>「ありがとうございました」 が世界中の話題に</vt:lpstr>
      <vt:lpstr>実は文学少女</vt:lpstr>
      <vt:lpstr>実は文学少女</vt:lpstr>
      <vt:lpstr>１日に２０～３０分のメモ</vt:lpstr>
      <vt:lpstr>田中希美さんの手記</vt:lpstr>
      <vt:lpstr>私は誰でしょう？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共通しているもの （参考になるもの）</vt:lpstr>
      <vt:lpstr>笑顔の人の周りには 人が集まってくる</vt:lpstr>
      <vt:lpstr>やるべことを しっかりやる人は  信頼される</vt:lpstr>
      <vt:lpstr>　　　　　　　　 みんなで仲良く 生活できる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目標達成シート</dc:title>
  <dc:creator>Administrator</dc:creator>
  <cp:lastModifiedBy>ODTPC01</cp:lastModifiedBy>
  <cp:revision>101</cp:revision>
  <cp:lastPrinted>2022-06-20T00:34:14Z</cp:lastPrinted>
  <dcterms:created xsi:type="dcterms:W3CDTF">2015-10-12T01:38:40Z</dcterms:created>
  <dcterms:modified xsi:type="dcterms:W3CDTF">2023-07-06T07:09:52Z</dcterms:modified>
</cp:coreProperties>
</file>